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59" r:id="rId4"/>
    <p:sldId id="279" r:id="rId5"/>
    <p:sldId id="260" r:id="rId6"/>
    <p:sldId id="261" r:id="rId7"/>
    <p:sldId id="283" r:id="rId8"/>
    <p:sldId id="262" r:id="rId9"/>
    <p:sldId id="263" r:id="rId10"/>
    <p:sldId id="266" r:id="rId11"/>
    <p:sldId id="284" r:id="rId12"/>
    <p:sldId id="267" r:id="rId13"/>
    <p:sldId id="268" r:id="rId14"/>
    <p:sldId id="280" r:id="rId15"/>
    <p:sldId id="281" r:id="rId16"/>
    <p:sldId id="282" r:id="rId17"/>
    <p:sldId id="275" r:id="rId18"/>
    <p:sldId id="277" r:id="rId19"/>
    <p:sldId id="285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EE2C"/>
    <a:srgbClr val="7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45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5FF110-C868-42D3-B5E6-240CD50DFF39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AB302-6763-4E75-90C3-F1BCB29DF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96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3" descr="C:\lasso\My Dropbox\PerkWeb\PerkLogo2010-base-with-text-300dpi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3886200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" descr="C:\lasso\PerkFacilities\PerkWeb\images\logo-Queens.gif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463" y="5872163"/>
            <a:ext cx="1227137" cy="83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4174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7800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2" name="Picture 1" descr="C:\lasso\PerkFacilities\PerkWeb\images\logo-Queens.gif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6248400"/>
            <a:ext cx="688975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7" descr="C:\lasso\My Dropbox\PerkWeb\PerkLogo2010-base-white-round-45dpi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2484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143000" y="6356350"/>
            <a:ext cx="6019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7239000" y="6356350"/>
            <a:ext cx="533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- </a:t>
            </a:r>
            <a:fld id="{9FCF0F87-2AA1-4A75-81C9-3ACA5C735B30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7011715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7800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6" name="Picture 1" descr="C:\lasso\PerkFacilities\PerkWeb\images\logo-Queens.gif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6248400"/>
            <a:ext cx="688975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 descr="C:\lasso\My Dropbox\PerkWeb\PerkLogo2010-base-white-round-45dpi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2484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143000" y="6356350"/>
            <a:ext cx="6019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7239000" y="6356350"/>
            <a:ext cx="533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- </a:t>
            </a:r>
            <a:fld id="{9FCF0F87-2AA1-4A75-81C9-3ACA5C735B30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8026724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C:\lasso\PerkFacilities\PerkWeb\images\logo-Queens.gif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6248400"/>
            <a:ext cx="688975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C:\lasso\My Dropbox\PerkWeb\PerkLogo2010-base-white-round-45dpi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2484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143000" y="6356350"/>
            <a:ext cx="6019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7239000" y="6356350"/>
            <a:ext cx="533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- </a:t>
            </a:r>
            <a:fld id="{9FCF0F87-2AA1-4A75-81C9-3ACA5C735B30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544388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5400"/>
            <a:ext cx="8229600" cy="4830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6019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 smtClean="0"/>
              <a:t>Laboratory for Percutaneous Surgery (The Perk Lab) – Copyright © Queen’s University, 2017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39000" y="635635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D30372AC-A250-428F-9F6B-C770C773E9F1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2007742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microsoft.com/office/2007/relationships/media" Target="../media/media5.mp4"/><Relationship Id="rId7" Type="http://schemas.openxmlformats.org/officeDocument/2006/relationships/image" Target="../media/image26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microsoft.com/office/2007/relationships/media" Target="../media/media7.mp4"/><Relationship Id="rId7" Type="http://schemas.openxmlformats.org/officeDocument/2006/relationships/image" Target="../media/image29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2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7.mp4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microsoft.com/office/2007/relationships/media" Target="../media/media9.mp4"/><Relationship Id="rId7" Type="http://schemas.openxmlformats.org/officeDocument/2006/relationships/image" Target="../media/image30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2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9.mp4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microsoft.com/office/2007/relationships/media" Target="../media/media11.mp4"/><Relationship Id="rId7" Type="http://schemas.openxmlformats.org/officeDocument/2006/relationships/image" Target="../media/image32.png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2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1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2130425"/>
            <a:ext cx="8839200" cy="147002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Visualization of scoliotic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spine using ultrasound-accessible </a:t>
            </a:r>
            <a:br>
              <a:rPr lang="en-US" b="1" dirty="0" smtClean="0"/>
            </a:br>
            <a:r>
              <a:rPr lang="en-US" b="1" dirty="0" smtClean="0"/>
              <a:t>skeletal landmarks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1769" y="3838303"/>
            <a:ext cx="7000462" cy="685800"/>
          </a:xfrm>
        </p:spPr>
        <p:txBody>
          <a:bodyPr>
            <a:noAutofit/>
          </a:bodyPr>
          <a:lstStyle/>
          <a:p>
            <a:r>
              <a:rPr lang="en-US" sz="1800" u="sng" dirty="0"/>
              <a:t>Ben Church</a:t>
            </a:r>
            <a:r>
              <a:rPr lang="en-US" sz="1800" baseline="30000" dirty="0"/>
              <a:t>1</a:t>
            </a:r>
            <a:r>
              <a:rPr lang="en-US" sz="1800" dirty="0"/>
              <a:t>, Andras Lasso</a:t>
            </a:r>
            <a:r>
              <a:rPr lang="en-US" sz="1800" baseline="30000" dirty="0"/>
              <a:t>1</a:t>
            </a:r>
            <a:r>
              <a:rPr lang="en-US" sz="1800" dirty="0"/>
              <a:t>, Christopher </a:t>
            </a:r>
            <a:r>
              <a:rPr lang="en-US" sz="1800" dirty="0" err="1" smtClean="0"/>
              <a:t>Schlenger</a:t>
            </a:r>
            <a:r>
              <a:rPr lang="en-US" sz="1800" dirty="0" smtClean="0"/>
              <a:t>, </a:t>
            </a:r>
            <a:br>
              <a:rPr lang="en-US" sz="1800" dirty="0" smtClean="0"/>
            </a:br>
            <a:r>
              <a:rPr lang="en-US" sz="1800" dirty="0" smtClean="0"/>
              <a:t>Daniel </a:t>
            </a:r>
            <a:r>
              <a:rPr lang="en-US" sz="1800" dirty="0"/>
              <a:t>P. </a:t>
            </a:r>
            <a:r>
              <a:rPr lang="en-US" sz="1800" dirty="0" smtClean="0"/>
              <a:t>Borschneck</a:t>
            </a:r>
            <a:r>
              <a:rPr lang="en-US" sz="1800" baseline="30000" dirty="0"/>
              <a:t>2</a:t>
            </a:r>
            <a:r>
              <a:rPr lang="en-US" sz="1800" dirty="0" smtClean="0"/>
              <a:t>, </a:t>
            </a:r>
            <a:r>
              <a:rPr lang="en-US" sz="1800" dirty="0" err="1"/>
              <a:t>Parvin</a:t>
            </a:r>
            <a:r>
              <a:rPr lang="en-US" sz="1800" dirty="0"/>
              <a:t> </a:t>
            </a:r>
            <a:r>
              <a:rPr lang="en-US" sz="1800" dirty="0" smtClean="0"/>
              <a:t>Mousavi</a:t>
            </a:r>
            <a:r>
              <a:rPr lang="en-US" sz="1800" baseline="30000" dirty="0"/>
              <a:t>1</a:t>
            </a:r>
            <a:r>
              <a:rPr lang="en-US" sz="1800" dirty="0" smtClean="0"/>
              <a:t>, </a:t>
            </a:r>
            <a:r>
              <a:rPr lang="en-US" sz="1800" dirty="0"/>
              <a:t>Gabor </a:t>
            </a:r>
            <a:r>
              <a:rPr lang="en-US" sz="1800" dirty="0" smtClean="0"/>
              <a:t>Fichtinger</a:t>
            </a:r>
            <a:r>
              <a:rPr lang="en-US" sz="1800" baseline="30000" dirty="0" smtClean="0"/>
              <a:t>1,2</a:t>
            </a:r>
            <a:r>
              <a:rPr lang="en-US" sz="1800" dirty="0" smtClean="0"/>
              <a:t>, </a:t>
            </a:r>
            <a:r>
              <a:rPr lang="en-US" sz="1800" dirty="0" err="1"/>
              <a:t>Tamas</a:t>
            </a:r>
            <a:r>
              <a:rPr lang="en-US" sz="1800" dirty="0"/>
              <a:t> </a:t>
            </a:r>
            <a:r>
              <a:rPr lang="en-US" sz="1800" dirty="0" smtClean="0"/>
              <a:t>Ungi</a:t>
            </a:r>
            <a:r>
              <a:rPr lang="en-US" sz="1800" baseline="30000" dirty="0" smtClean="0"/>
              <a:t>1,2</a:t>
            </a:r>
            <a:endParaRPr lang="en-CA" sz="1800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371600" y="5181600"/>
            <a:ext cx="6400800" cy="762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Font typeface="+mj-lt"/>
              <a:buAutoNum type="arabicPeriod"/>
            </a:pPr>
            <a:r>
              <a:rPr lang="en-US" sz="1400" dirty="0" smtClean="0"/>
              <a:t>Surgery, School of Computing,</a:t>
            </a:r>
            <a:br>
              <a:rPr lang="en-US" sz="1400" dirty="0" smtClean="0"/>
            </a:br>
            <a:r>
              <a:rPr lang="en-US" sz="1400" dirty="0" smtClean="0"/>
              <a:t>Queen’s University, Kingston, ON, Canada</a:t>
            </a:r>
            <a:endParaRPr lang="en-CA" sz="1400" dirty="0" smtClean="0"/>
          </a:p>
          <a:p>
            <a:pPr marL="514350" indent="-514350" algn="l">
              <a:buFont typeface="+mj-lt"/>
              <a:buAutoNum type="arabicPeriod"/>
            </a:pPr>
            <a:r>
              <a:rPr lang="en-US" sz="1400" dirty="0" smtClean="0"/>
              <a:t>Department of Surgery, Queen’s University, Kingston, ON, Canada</a:t>
            </a:r>
            <a:endParaRPr lang="en-CA" sz="1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41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450772" cy="4830763"/>
          </a:xfrm>
        </p:spPr>
        <p:txBody>
          <a:bodyPr anchor="ctr"/>
          <a:lstStyle/>
          <a:p>
            <a:pPr>
              <a:spcAft>
                <a:spcPts val="3000"/>
              </a:spcAft>
            </a:pPr>
            <a:r>
              <a:rPr lang="en-US" dirty="0" smtClean="0"/>
              <a:t>Directions of offsets determined from local inter-landmark geometry</a:t>
            </a:r>
          </a:p>
          <a:p>
            <a:pPr>
              <a:spcAft>
                <a:spcPts val="3000"/>
              </a:spcAft>
            </a:pPr>
            <a:r>
              <a:rPr lang="en-US" dirty="0" smtClean="0"/>
              <a:t>Cross product of axial and lateral vectors point in desired direction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10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4" r="6377"/>
          <a:stretch/>
        </p:blipFill>
        <p:spPr>
          <a:xfrm>
            <a:off x="4953000" y="1675742"/>
            <a:ext cx="3505200" cy="3493008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9" t="-19" r="8069" b="19"/>
          <a:stretch/>
        </p:blipFill>
        <p:spPr>
          <a:xfrm>
            <a:off x="4973782" y="1675742"/>
            <a:ext cx="3408218" cy="3493008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00" t="-19" r="6358" b="19"/>
          <a:stretch/>
        </p:blipFill>
        <p:spPr>
          <a:xfrm>
            <a:off x="4973782" y="1675742"/>
            <a:ext cx="3484418" cy="34930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4" r="8095"/>
          <a:stretch/>
        </p:blipFill>
        <p:spPr>
          <a:xfrm>
            <a:off x="4952998" y="1676402"/>
            <a:ext cx="3429002" cy="349234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6248400" y="2667000"/>
            <a:ext cx="1752600" cy="45720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6203373" y="3733802"/>
            <a:ext cx="1721427" cy="13212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6248400" y="4572000"/>
            <a:ext cx="1447800" cy="35644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6135833" y="2209800"/>
            <a:ext cx="67541" cy="91238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203373" y="3122180"/>
            <a:ext cx="22515" cy="76200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6237142" y="3837961"/>
            <a:ext cx="22515" cy="76200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5791200" y="2895600"/>
            <a:ext cx="412173" cy="226580"/>
          </a:xfrm>
          <a:prstGeom prst="straightConnector1">
            <a:avLst/>
          </a:prstGeom>
          <a:ln w="76200">
            <a:solidFill>
              <a:srgbClr val="18EE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5791199" y="3611381"/>
            <a:ext cx="412173" cy="226580"/>
          </a:xfrm>
          <a:prstGeom prst="straightConnector1">
            <a:avLst/>
          </a:prstGeom>
          <a:ln w="76200">
            <a:solidFill>
              <a:srgbClr val="18EE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 flipV="1">
            <a:off x="5803369" y="4256979"/>
            <a:ext cx="445031" cy="349657"/>
          </a:xfrm>
          <a:prstGeom prst="straightConnector1">
            <a:avLst/>
          </a:prstGeom>
          <a:ln w="76200">
            <a:solidFill>
              <a:srgbClr val="18EE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5186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1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11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95400"/>
            <a:ext cx="4472610" cy="4830763"/>
          </a:xfrm>
        </p:spPr>
        <p:txBody>
          <a:bodyPr anchor="ctr">
            <a:normAutofit/>
          </a:bodyPr>
          <a:lstStyle/>
          <a:p>
            <a:pPr marL="0" indent="0">
              <a:spcAft>
                <a:spcPts val="3000"/>
              </a:spcAft>
              <a:buNone/>
            </a:pPr>
            <a:r>
              <a:rPr lang="en-US" dirty="0" smtClean="0"/>
              <a:t>Landmark registration computes transforms which displace model points to patient points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11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00" r="17900"/>
          <a:stretch/>
        </p:blipFill>
        <p:spPr>
          <a:xfrm>
            <a:off x="4935107" y="1344579"/>
            <a:ext cx="3718563" cy="4648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00" r="17900"/>
          <a:stretch/>
        </p:blipFill>
        <p:spPr>
          <a:xfrm>
            <a:off x="4940407" y="1344579"/>
            <a:ext cx="3718561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0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571998" cy="4830763"/>
          </a:xfrm>
        </p:spPr>
        <p:txBody>
          <a:bodyPr anchor="ctr">
            <a:normAutofit/>
          </a:bodyPr>
          <a:lstStyle/>
          <a:p>
            <a:pPr>
              <a:spcAft>
                <a:spcPts val="3000"/>
              </a:spcAft>
            </a:pPr>
            <a:r>
              <a:rPr lang="en-US" dirty="0"/>
              <a:t>Thin-plate spline interpolates transforms, producing displacement field</a:t>
            </a:r>
            <a:endParaRPr lang="en-CA" dirty="0"/>
          </a:p>
          <a:p>
            <a:r>
              <a:rPr lang="en-US" dirty="0" smtClean="0"/>
              <a:t>Field is applied over model, warping it to patient anatomy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12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2" t="2783" r="20861" b="-260"/>
          <a:stretch/>
        </p:blipFill>
        <p:spPr>
          <a:xfrm>
            <a:off x="5029198" y="1357240"/>
            <a:ext cx="3505202" cy="47689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82" t="9989" r="26111" b="9978"/>
          <a:stretch/>
        </p:blipFill>
        <p:spPr>
          <a:xfrm>
            <a:off x="5029198" y="1357240"/>
            <a:ext cx="3505202" cy="47689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4" r="20642"/>
          <a:stretch/>
        </p:blipFill>
        <p:spPr>
          <a:xfrm>
            <a:off x="5029200" y="1357241"/>
            <a:ext cx="3505200" cy="476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2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13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6" name="GroundTruth00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8676" r="29134"/>
          <a:stretch/>
        </p:blipFill>
        <p:spPr>
          <a:xfrm>
            <a:off x="558124" y="1780771"/>
            <a:ext cx="2312311" cy="4398533"/>
          </a:xfrm>
          <a:prstGeom prst="rect">
            <a:avLst/>
          </a:prstGeom>
        </p:spPr>
      </p:pic>
      <p:pic>
        <p:nvPicPr>
          <p:cNvPr id="7" name="DistanceModel007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9941" r="27917"/>
          <a:stretch/>
        </p:blipFill>
        <p:spPr>
          <a:xfrm>
            <a:off x="2826068" y="1780736"/>
            <a:ext cx="2309824" cy="4398568"/>
          </a:xfrm>
          <a:prstGeom prst="rect">
            <a:avLst/>
          </a:prstGeom>
        </p:spPr>
      </p:pic>
      <p:grpSp>
        <p:nvGrpSpPr>
          <p:cNvPr id="28" name="Group 27"/>
          <p:cNvGrpSpPr/>
          <p:nvPr/>
        </p:nvGrpSpPr>
        <p:grpSpPr>
          <a:xfrm>
            <a:off x="558124" y="1048426"/>
            <a:ext cx="8354644" cy="5133714"/>
            <a:chOff x="558124" y="1008670"/>
            <a:chExt cx="8354644" cy="5133714"/>
          </a:xfrm>
        </p:grpSpPr>
        <p:sp>
          <p:nvSpPr>
            <p:cNvPr id="23" name="Rectangle 22"/>
            <p:cNvSpPr/>
            <p:nvPr/>
          </p:nvSpPr>
          <p:spPr>
            <a:xfrm>
              <a:off x="6181354" y="1008671"/>
              <a:ext cx="2489767" cy="513371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58124" y="1008670"/>
              <a:ext cx="5845053" cy="7704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874961" y="1635523"/>
              <a:ext cx="203780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Average Hausdorff distance: 2.8mm</a:t>
              </a:r>
              <a:endParaRPr lang="en-CA" sz="2400" dirty="0">
                <a:solidFill>
                  <a:schemeClr val="bg1"/>
                </a:solidFill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3766" y="1532788"/>
              <a:ext cx="1945888" cy="4609596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6874961" y="3574893"/>
              <a:ext cx="201834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Maximum Hausdorff distance: 20.0mm</a:t>
              </a:r>
              <a:endParaRPr lang="en-CA" sz="24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45780" y="1156659"/>
              <a:ext cx="21343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</a:rPr>
                <a:t>Ground-truth</a:t>
              </a:r>
              <a:endParaRPr lang="en-CA" sz="2400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995959" y="1167836"/>
              <a:ext cx="2037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</a:rPr>
                <a:t>Visualization</a:t>
              </a:r>
              <a:endParaRPr lang="en-CA" sz="2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7261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14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9" name="DistanceModel0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7622" t="1709" r="27622" b="-1184"/>
          <a:stretch/>
        </p:blipFill>
        <p:spPr>
          <a:xfrm>
            <a:off x="2773440" y="1672418"/>
            <a:ext cx="2405209" cy="4290076"/>
          </a:xfrm>
          <a:prstGeom prst="rect">
            <a:avLst/>
          </a:prstGeom>
        </p:spPr>
      </p:pic>
      <p:pic>
        <p:nvPicPr>
          <p:cNvPr id="10" name="GroundTruth010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8225" t="-134" r="26683" b="-86"/>
          <a:stretch/>
        </p:blipFill>
        <p:spPr>
          <a:xfrm>
            <a:off x="563218" y="1667390"/>
            <a:ext cx="2405209" cy="4290076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553278" y="1046922"/>
            <a:ext cx="8354646" cy="5157184"/>
            <a:chOff x="789354" y="1076739"/>
            <a:chExt cx="8354646" cy="5157184"/>
          </a:xfrm>
        </p:grpSpPr>
        <p:sp>
          <p:nvSpPr>
            <p:cNvPr id="40" name="Rectangle 39"/>
            <p:cNvSpPr/>
            <p:nvPr/>
          </p:nvSpPr>
          <p:spPr>
            <a:xfrm flipH="1">
              <a:off x="789354" y="5791200"/>
              <a:ext cx="5845054" cy="44272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789356" y="1076739"/>
              <a:ext cx="8354644" cy="5157183"/>
              <a:chOff x="558124" y="1008670"/>
              <a:chExt cx="8354644" cy="5157183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6181354" y="1008670"/>
                <a:ext cx="2489767" cy="5157183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558124" y="1008670"/>
                <a:ext cx="5845053" cy="77047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6874961" y="1635523"/>
                <a:ext cx="2037807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bg1"/>
                    </a:solidFill>
                  </a:rPr>
                  <a:t>Average Hausdorff distance: 2.3mm</a:t>
                </a:r>
                <a:endParaRPr lang="en-CA" sz="24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36" name="Picture 35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33766" y="1532787"/>
                <a:ext cx="1945888" cy="4626639"/>
              </a:xfrm>
              <a:prstGeom prst="rect">
                <a:avLst/>
              </a:prstGeom>
            </p:spPr>
          </p:pic>
          <p:sp>
            <p:nvSpPr>
              <p:cNvPr id="37" name="TextBox 36"/>
              <p:cNvSpPr txBox="1"/>
              <p:nvPr/>
            </p:nvSpPr>
            <p:spPr>
              <a:xfrm>
                <a:off x="6874961" y="3574893"/>
                <a:ext cx="201834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bg1"/>
                    </a:solidFill>
                  </a:rPr>
                  <a:t>Maximum Hausdorff distance: 24.0mm</a:t>
                </a:r>
                <a:endParaRPr lang="en-CA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745780" y="1156659"/>
                <a:ext cx="213439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>
                    <a:solidFill>
                      <a:schemeClr val="bg1"/>
                    </a:solidFill>
                  </a:rPr>
                  <a:t>Ground-truth</a:t>
                </a:r>
                <a:endParaRPr lang="en-CA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2995959" y="1167836"/>
                <a:ext cx="20378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>
                    <a:solidFill>
                      <a:schemeClr val="bg1"/>
                    </a:solidFill>
                  </a:rPr>
                  <a:t>Visualization</a:t>
                </a:r>
                <a:endParaRPr lang="en-CA" sz="28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05519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15</a:t>
            </a:fld>
            <a:r>
              <a:rPr lang="en-US" smtClean="0"/>
              <a:t> -</a:t>
            </a:r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558124" y="1048426"/>
            <a:ext cx="8354644" cy="5150757"/>
            <a:chOff x="558124" y="1008670"/>
            <a:chExt cx="8354644" cy="5150757"/>
          </a:xfrm>
        </p:grpSpPr>
        <p:sp>
          <p:nvSpPr>
            <p:cNvPr id="23" name="Rectangle 22"/>
            <p:cNvSpPr/>
            <p:nvPr/>
          </p:nvSpPr>
          <p:spPr>
            <a:xfrm>
              <a:off x="6181354" y="1008671"/>
              <a:ext cx="2489767" cy="515075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58124" y="1008670"/>
              <a:ext cx="5845053" cy="7704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874961" y="1635523"/>
              <a:ext cx="203780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Average Hausdorff distance: 2.4mm</a:t>
              </a:r>
              <a:endParaRPr lang="en-CA" sz="2400" dirty="0">
                <a:solidFill>
                  <a:schemeClr val="bg1"/>
                </a:solidFill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3766" y="1532787"/>
              <a:ext cx="1945888" cy="4626639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6874961" y="3574893"/>
              <a:ext cx="201834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Maximum Hausdorff distance: 17.7mm</a:t>
              </a:r>
              <a:endParaRPr lang="en-CA" sz="24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45780" y="1156659"/>
              <a:ext cx="21343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</a:rPr>
                <a:t>Ground-truth</a:t>
              </a:r>
              <a:endParaRPr lang="en-CA" sz="2400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995959" y="1167836"/>
              <a:ext cx="2037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</a:rPr>
                <a:t>Visualization</a:t>
              </a:r>
              <a:endParaRPr lang="en-CA" sz="2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GroundTruth0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7717" r="33527" b="315"/>
          <a:stretch/>
        </p:blipFill>
        <p:spPr>
          <a:xfrm>
            <a:off x="558124" y="1805003"/>
            <a:ext cx="2128754" cy="4394180"/>
          </a:xfrm>
          <a:prstGeom prst="rect">
            <a:avLst/>
          </a:prstGeom>
        </p:spPr>
      </p:pic>
      <p:pic>
        <p:nvPicPr>
          <p:cNvPr id="8" name="DistanceModel011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l="26720" r="30275" b="315"/>
          <a:stretch/>
        </p:blipFill>
        <p:spPr>
          <a:xfrm>
            <a:off x="2686877" y="1805003"/>
            <a:ext cx="2362201" cy="439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16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16</a:t>
            </a:fld>
            <a:r>
              <a:rPr lang="en-US" smtClean="0"/>
              <a:t> -</a:t>
            </a:r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558124" y="1048426"/>
            <a:ext cx="8354644" cy="5150757"/>
            <a:chOff x="558124" y="1008670"/>
            <a:chExt cx="8354644" cy="5150757"/>
          </a:xfrm>
        </p:grpSpPr>
        <p:sp>
          <p:nvSpPr>
            <p:cNvPr id="23" name="Rectangle 22"/>
            <p:cNvSpPr/>
            <p:nvPr/>
          </p:nvSpPr>
          <p:spPr>
            <a:xfrm>
              <a:off x="6181354" y="1008671"/>
              <a:ext cx="2489767" cy="515075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58124" y="1008670"/>
              <a:ext cx="5845053" cy="7704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874961" y="1635523"/>
              <a:ext cx="203780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Average Hausdorff distance: 2.9mm</a:t>
              </a:r>
              <a:endParaRPr lang="en-CA" sz="2400" dirty="0">
                <a:solidFill>
                  <a:schemeClr val="bg1"/>
                </a:solidFill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3766" y="1532787"/>
              <a:ext cx="1945888" cy="4626639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6874961" y="3574893"/>
              <a:ext cx="201834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Maximum Hausdorff distance: 18.1mm</a:t>
              </a:r>
              <a:endParaRPr lang="en-CA" sz="24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45780" y="1156659"/>
              <a:ext cx="21343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</a:rPr>
                <a:t>Ground-truth</a:t>
              </a:r>
              <a:endParaRPr lang="en-CA" sz="2400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995959" y="1167836"/>
              <a:ext cx="2037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</a:rPr>
                <a:t>Visualization</a:t>
              </a:r>
              <a:endParaRPr lang="en-CA" sz="2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6" name="GroundTruth0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7843" r="31393"/>
          <a:stretch/>
        </p:blipFill>
        <p:spPr>
          <a:xfrm>
            <a:off x="558124" y="1742661"/>
            <a:ext cx="2261276" cy="4451568"/>
          </a:xfrm>
          <a:prstGeom prst="rect">
            <a:avLst/>
          </a:prstGeom>
        </p:spPr>
      </p:pic>
      <p:pic>
        <p:nvPicPr>
          <p:cNvPr id="7" name="DistanceModel01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l="29859" r="28479"/>
          <a:stretch/>
        </p:blipFill>
        <p:spPr>
          <a:xfrm>
            <a:off x="2804722" y="1766245"/>
            <a:ext cx="2300678" cy="443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017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191000" cy="4830763"/>
          </a:xfrm>
        </p:spPr>
        <p:txBody>
          <a:bodyPr anchor="ctr">
            <a:normAutofit lnSpcReduction="10000"/>
          </a:bodyPr>
          <a:lstStyle/>
          <a:p>
            <a:pPr>
              <a:spcAft>
                <a:spcPts val="3000"/>
              </a:spcAft>
            </a:pPr>
            <a:r>
              <a:rPr lang="en-US" dirty="0" smtClean="0"/>
              <a:t>Method produces informative visualizations</a:t>
            </a:r>
          </a:p>
          <a:p>
            <a:pPr>
              <a:spcAft>
                <a:spcPts val="3000"/>
              </a:spcAft>
            </a:pPr>
            <a:r>
              <a:rPr lang="en-US" dirty="0" smtClean="0"/>
              <a:t>Validate with landmarks from ultrasound</a:t>
            </a:r>
          </a:p>
          <a:p>
            <a:pPr>
              <a:spcAft>
                <a:spcPts val="3000"/>
              </a:spcAft>
            </a:pPr>
            <a:r>
              <a:rPr lang="en-CA" dirty="0" smtClean="0"/>
              <a:t>Investigate robustness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17</a:t>
            </a:fld>
            <a:r>
              <a:rPr lang="en-US" smtClean="0"/>
              <a:t> -</a:t>
            </a:r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4800600" y="1447800"/>
            <a:ext cx="3432754" cy="4572000"/>
            <a:chOff x="4800600" y="1447800"/>
            <a:chExt cx="3432754" cy="4572000"/>
          </a:xfrm>
        </p:grpSpPr>
        <p:grpSp>
          <p:nvGrpSpPr>
            <p:cNvPr id="10" name="Group 9"/>
            <p:cNvGrpSpPr/>
            <p:nvPr/>
          </p:nvGrpSpPr>
          <p:grpSpPr>
            <a:xfrm>
              <a:off x="4800600" y="1447800"/>
              <a:ext cx="3432754" cy="4572000"/>
              <a:chOff x="4800600" y="1447800"/>
              <a:chExt cx="3432754" cy="4572000"/>
            </a:xfrm>
          </p:grpSpPr>
          <p:grpSp>
            <p:nvGrpSpPr>
              <p:cNvPr id="8" name="Group 7"/>
              <p:cNvGrpSpPr>
                <a:grpSpLocks noChangeAspect="1"/>
              </p:cNvGrpSpPr>
              <p:nvPr/>
            </p:nvGrpSpPr>
            <p:grpSpPr>
              <a:xfrm>
                <a:off x="4800600" y="1447800"/>
                <a:ext cx="3432754" cy="4065104"/>
                <a:chOff x="3124200" y="0"/>
                <a:chExt cx="5791200" cy="6858000"/>
              </a:xfrm>
            </p:grpSpPr>
            <p:pic>
              <p:nvPicPr>
                <p:cNvPr id="6" name="Picture 5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3074" r="33074"/>
                <a:stretch/>
              </p:blipFill>
              <p:spPr>
                <a:xfrm>
                  <a:off x="3124200" y="0"/>
                  <a:ext cx="2895600" cy="6858000"/>
                </a:xfrm>
                <a:prstGeom prst="rect">
                  <a:avLst/>
                </a:prstGeom>
              </p:spPr>
            </p:pic>
            <p:pic>
              <p:nvPicPr>
                <p:cNvPr id="7" name="Picture 6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3074" r="33074"/>
                <a:stretch/>
              </p:blipFill>
              <p:spPr>
                <a:xfrm>
                  <a:off x="6019800" y="0"/>
                  <a:ext cx="2895600" cy="6858000"/>
                </a:xfrm>
                <a:prstGeom prst="rect">
                  <a:avLst/>
                </a:prstGeom>
              </p:spPr>
            </p:pic>
          </p:grpSp>
          <p:sp>
            <p:nvSpPr>
              <p:cNvPr id="9" name="Rectangle 8"/>
              <p:cNvSpPr/>
              <p:nvPr/>
            </p:nvSpPr>
            <p:spPr>
              <a:xfrm>
                <a:off x="4800600" y="5486400"/>
                <a:ext cx="3429000" cy="5334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261554" y="5329547"/>
              <a:ext cx="838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solidFill>
                    <a:schemeClr val="bg1"/>
                  </a:solidFill>
                </a:rPr>
                <a:t>1/2</a:t>
              </a:r>
              <a:endParaRPr 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903608" y="5346591"/>
              <a:ext cx="9125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solidFill>
                    <a:schemeClr val="bg1"/>
                  </a:solidFill>
                </a:rPr>
                <a:t>1/3</a:t>
              </a:r>
              <a:endParaRPr lang="en-US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5158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21360"/>
            <a:ext cx="8229600" cy="1615281"/>
          </a:xfrm>
        </p:spPr>
        <p:txBody>
          <a:bodyPr>
            <a:noAutofit/>
          </a:bodyPr>
          <a:lstStyle/>
          <a:p>
            <a:r>
              <a:rPr lang="en-US" sz="5400" dirty="0" smtClean="0"/>
              <a:t>Thank you!</a:t>
            </a:r>
            <a:br>
              <a:rPr lang="en-US" sz="5400" dirty="0" smtClean="0"/>
            </a:br>
            <a:r>
              <a:rPr lang="en-US" sz="5400" dirty="0" smtClean="0"/>
              <a:t>Questions?</a:t>
            </a:r>
            <a:endParaRPr lang="en-CA" sz="54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18</a:t>
            </a:fld>
            <a:r>
              <a:rPr lang="en-US" smtClean="0"/>
              <a:t> -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40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Ungi</a:t>
            </a:r>
            <a:r>
              <a:rPr lang="en-US" dirty="0"/>
              <a:t> T, King F, </a:t>
            </a:r>
            <a:r>
              <a:rPr lang="en-US" dirty="0" err="1"/>
              <a:t>Kempston</a:t>
            </a:r>
            <a:r>
              <a:rPr lang="en-US" dirty="0"/>
              <a:t> M, Keri Z, Lasso A, Mousavi P, </a:t>
            </a:r>
            <a:r>
              <a:rPr lang="en-US" dirty="0" err="1"/>
              <a:t>Rudan</a:t>
            </a:r>
            <a:r>
              <a:rPr lang="en-US" dirty="0"/>
              <a:t> J, </a:t>
            </a:r>
            <a:r>
              <a:rPr lang="en-US" dirty="0" err="1"/>
              <a:t>Borschneck</a:t>
            </a:r>
            <a:r>
              <a:rPr lang="en-US" dirty="0"/>
              <a:t> DP, Fichtinger G. “Spinal curvature measurement by tracked ultrasound snapshots”. Ultrasound in Medicine and Biology. 2014 Feb; 40(2):447-54.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Cheung CW, Zhou GQ, Law SY, </a:t>
            </a:r>
            <a:r>
              <a:rPr lang="en-US" dirty="0" err="1"/>
              <a:t>Mak</a:t>
            </a:r>
            <a:r>
              <a:rPr lang="en-US" dirty="0"/>
              <a:t> TM, Lai KL, Zheng YP. “Ultrasound Volume Projection Imaging for Assessment of Scoliosis”. IEEE Trans Med Imaging. 2015 Aug; 34(8):1760-8.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Wang Q, Li M, Lou EHM, Wong MS. “Reliability and Validity Study of Clinical Ultrasound Imaging on Lateral Curvature of Adolescent Idiopathic Scoliosis”. PLOS ONE. 2015 Aug; 10(8):1-16.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19</a:t>
            </a:fld>
            <a:r>
              <a:rPr lang="en-US" smtClean="0"/>
              <a:t> -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58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- Scoliosis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114800" cy="4830763"/>
          </a:xfrm>
        </p:spPr>
        <p:txBody>
          <a:bodyPr anchor="ctr"/>
          <a:lstStyle/>
          <a:p>
            <a:pPr>
              <a:spcAft>
                <a:spcPts val="3000"/>
              </a:spcAft>
            </a:pPr>
            <a:r>
              <a:rPr lang="en-US" dirty="0" smtClean="0"/>
              <a:t>Scoliosis is lateral spinal curvature</a:t>
            </a:r>
          </a:p>
          <a:p>
            <a:pPr>
              <a:spcAft>
                <a:spcPts val="3000"/>
              </a:spcAft>
            </a:pPr>
            <a:r>
              <a:rPr lang="en-US" dirty="0" smtClean="0"/>
              <a:t>Curvature progresses with growth</a:t>
            </a:r>
          </a:p>
          <a:p>
            <a:pPr>
              <a:spcAft>
                <a:spcPts val="3000"/>
              </a:spcAft>
            </a:pPr>
            <a:r>
              <a:rPr lang="en-US" dirty="0" smtClean="0"/>
              <a:t>Regular assessment helps ensure early treatment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2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6" name="Scoliosi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5267" r="25267"/>
          <a:stretch/>
        </p:blipFill>
        <p:spPr>
          <a:xfrm>
            <a:off x="4892040" y="1265583"/>
            <a:ext cx="288036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452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- Assessment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114800" cy="4830763"/>
          </a:xfrm>
        </p:spPr>
        <p:txBody>
          <a:bodyPr anchor="ctr"/>
          <a:lstStyle/>
          <a:p>
            <a:pPr>
              <a:spcAft>
                <a:spcPts val="3000"/>
              </a:spcAft>
            </a:pPr>
            <a:r>
              <a:rPr lang="en-US" dirty="0" smtClean="0"/>
              <a:t>Gold-standard assessment method is X-ray imaging</a:t>
            </a:r>
          </a:p>
          <a:p>
            <a:pPr>
              <a:spcAft>
                <a:spcPts val="3000"/>
              </a:spcAft>
            </a:pPr>
            <a:r>
              <a:rPr lang="en-US" dirty="0" smtClean="0"/>
              <a:t>Cobb angle is measured</a:t>
            </a:r>
          </a:p>
          <a:p>
            <a:pPr>
              <a:spcAft>
                <a:spcPts val="3000"/>
              </a:spcAft>
            </a:pPr>
            <a:r>
              <a:rPr lang="en-US" dirty="0" smtClean="0"/>
              <a:t>Quantifies severity of scoliosis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3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14" r="22614"/>
          <a:stretch/>
        </p:blipFill>
        <p:spPr>
          <a:xfrm>
            <a:off x="5029200" y="1295400"/>
            <a:ext cx="2743200" cy="4722264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5715000" y="2286000"/>
            <a:ext cx="762000" cy="304800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 flipV="1">
            <a:off x="5715000" y="3505200"/>
            <a:ext cx="740230" cy="327860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Arc 15"/>
          <p:cNvSpPr/>
          <p:nvPr/>
        </p:nvSpPr>
        <p:spPr>
          <a:xfrm rot="1445937">
            <a:off x="3521967" y="1851290"/>
            <a:ext cx="2716861" cy="2493033"/>
          </a:xfrm>
          <a:prstGeom prst="arc">
            <a:avLst>
              <a:gd name="adj1" fmla="val 18406936"/>
              <a:gd name="adj2" fmla="val 49263"/>
            </a:avLst>
          </a:prstGeom>
          <a:ln w="38100">
            <a:solidFill>
              <a:srgbClr val="FFFF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248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Tracked Ultrasound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4</a:t>
            </a:fld>
            <a:r>
              <a:rPr lang="en-US" smtClean="0"/>
              <a:t> -</a:t>
            </a:r>
            <a:endParaRPr lang="en-US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57200" y="1295400"/>
            <a:ext cx="3657600" cy="4830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r>
              <a:rPr lang="en-US" dirty="0" smtClean="0"/>
              <a:t>Motivated by </a:t>
            </a:r>
            <a:br>
              <a:rPr lang="en-US" dirty="0" smtClean="0"/>
            </a:br>
            <a:r>
              <a:rPr lang="en-US" dirty="0" smtClean="0"/>
              <a:t>X-ray health risks</a:t>
            </a:r>
          </a:p>
          <a:p>
            <a:pPr>
              <a:spcAft>
                <a:spcPts val="1800"/>
              </a:spcAft>
            </a:pPr>
            <a:r>
              <a:rPr lang="en-US" dirty="0" err="1" smtClean="0"/>
              <a:t>Ungi</a:t>
            </a:r>
            <a:r>
              <a:rPr lang="en-US" dirty="0" smtClean="0"/>
              <a:t> et al. [1] investigated sagittal snapshots</a:t>
            </a:r>
          </a:p>
          <a:p>
            <a:pPr>
              <a:spcAft>
                <a:spcPts val="1800"/>
              </a:spcAft>
            </a:pPr>
            <a:r>
              <a:rPr lang="en-US" dirty="0" smtClean="0"/>
              <a:t>Cheung et al. [2] and Wang et al. [3] used axial scans</a:t>
            </a:r>
          </a:p>
        </p:txBody>
      </p:sp>
      <p:pic>
        <p:nvPicPr>
          <p:cNvPr id="6" name="UltrasoundSequen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2900" y="1890315"/>
            <a:ext cx="4660232" cy="364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55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Tracked Ultrasound</a:t>
            </a:r>
            <a:endParaRPr lang="en-CA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71" t="1" r="25881" b="857"/>
          <a:stretch/>
        </p:blipFill>
        <p:spPr>
          <a:xfrm>
            <a:off x="5029200" y="1295400"/>
            <a:ext cx="2743200" cy="4724401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5</a:t>
            </a:fld>
            <a:r>
              <a:rPr lang="en-US" smtClean="0"/>
              <a:t> -</a:t>
            </a:r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6121888" y="3947162"/>
            <a:ext cx="507512" cy="174467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6156500" y="2262473"/>
            <a:ext cx="627701" cy="190450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c 16"/>
          <p:cNvSpPr/>
          <p:nvPr/>
        </p:nvSpPr>
        <p:spPr>
          <a:xfrm rot="2612690">
            <a:off x="4484633" y="2106409"/>
            <a:ext cx="2154565" cy="2268868"/>
          </a:xfrm>
          <a:prstGeom prst="arc">
            <a:avLst>
              <a:gd name="adj1" fmla="val 16182798"/>
              <a:gd name="adj2" fmla="val 98459"/>
            </a:avLst>
          </a:prstGeom>
          <a:ln w="38100">
            <a:solidFill>
              <a:srgbClr val="FFFF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57200" y="1295400"/>
            <a:ext cx="4114800" cy="4830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3000"/>
              </a:spcAft>
            </a:pPr>
            <a:r>
              <a:rPr lang="en-US" dirty="0"/>
              <a:t>Tracking info with images allow landmark location</a:t>
            </a:r>
            <a:endParaRPr lang="en-CA" dirty="0"/>
          </a:p>
          <a:p>
            <a:pPr>
              <a:spcAft>
                <a:spcPts val="3000"/>
              </a:spcAft>
            </a:pPr>
            <a:r>
              <a:rPr lang="en-US" dirty="0" smtClean="0"/>
              <a:t>Curvature extracted from landmarks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1697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Description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4648200" cy="20574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Ultrasound methods do not rely on familiar visualizations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6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8" name="Snapshot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2042" r="22042"/>
          <a:stretch/>
        </p:blipFill>
        <p:spPr>
          <a:xfrm>
            <a:off x="5105400" y="1386681"/>
            <a:ext cx="2893290" cy="4648200"/>
          </a:xfrm>
          <a:prstGeom prst="rect">
            <a:avLst/>
          </a:prstGeom>
        </p:spPr>
      </p:pic>
      <p:grpSp>
        <p:nvGrpSpPr>
          <p:cNvPr id="19" name="Group 18"/>
          <p:cNvGrpSpPr>
            <a:grpSpLocks noChangeAspect="1"/>
          </p:cNvGrpSpPr>
          <p:nvPr/>
        </p:nvGrpSpPr>
        <p:grpSpPr>
          <a:xfrm>
            <a:off x="457200" y="2725256"/>
            <a:ext cx="3962400" cy="3309626"/>
            <a:chOff x="973866" y="2862906"/>
            <a:chExt cx="3797599" cy="3171975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33" t="5050" r="15833" b="5050"/>
            <a:stretch/>
          </p:blipFill>
          <p:spPr>
            <a:xfrm>
              <a:off x="990600" y="2899531"/>
              <a:ext cx="3780865" cy="3135350"/>
            </a:xfrm>
            <a:prstGeom prst="rect">
              <a:avLst/>
            </a:prstGeom>
          </p:spPr>
        </p:pic>
        <p:sp>
          <p:nvSpPr>
            <p:cNvPr id="12" name="Freeform 11"/>
            <p:cNvSpPr/>
            <p:nvPr/>
          </p:nvSpPr>
          <p:spPr>
            <a:xfrm>
              <a:off x="1905000" y="5105400"/>
              <a:ext cx="703385" cy="465993"/>
            </a:xfrm>
            <a:custGeom>
              <a:avLst/>
              <a:gdLst>
                <a:gd name="connsiteX0" fmla="*/ 703385 w 703385"/>
                <a:gd name="connsiteY0" fmla="*/ 465993 h 465993"/>
                <a:gd name="connsiteX1" fmla="*/ 61546 w 703385"/>
                <a:gd name="connsiteY1" fmla="*/ 290146 h 465993"/>
                <a:gd name="connsiteX2" fmla="*/ 351692 w 703385"/>
                <a:gd name="connsiteY2" fmla="*/ 211016 h 465993"/>
                <a:gd name="connsiteX3" fmla="*/ 0 w 703385"/>
                <a:gd name="connsiteY3" fmla="*/ 0 h 465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385" h="465993">
                  <a:moveTo>
                    <a:pt x="703385" y="465993"/>
                  </a:moveTo>
                  <a:cubicBezTo>
                    <a:pt x="411773" y="399317"/>
                    <a:pt x="120161" y="332642"/>
                    <a:pt x="61546" y="290146"/>
                  </a:cubicBezTo>
                  <a:cubicBezTo>
                    <a:pt x="2931" y="247650"/>
                    <a:pt x="361950" y="259374"/>
                    <a:pt x="351692" y="211016"/>
                  </a:cubicBezTo>
                  <a:cubicBezTo>
                    <a:pt x="341434" y="162658"/>
                    <a:pt x="170717" y="81329"/>
                    <a:pt x="0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973866" y="4592981"/>
              <a:ext cx="180743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 smtClean="0">
                  <a:ln w="12700">
                    <a:solidFill>
                      <a:sysClr val="windowText" lastClr="000000"/>
                    </a:solidFill>
                  </a:ln>
                  <a:solidFill>
                    <a:srgbClr val="FF0000"/>
                  </a:solidFill>
                </a:rPr>
                <a:t>Shadow</a:t>
              </a:r>
              <a:endParaRPr lang="en-US" sz="3200" b="1" dirty="0">
                <a:ln w="12700">
                  <a:solidFill>
                    <a:sysClr val="windowText" lastClr="000000"/>
                  </a:solidFill>
                </a:ln>
                <a:solidFill>
                  <a:srgbClr val="FF0000"/>
                </a:solidFill>
              </a:endParaRPr>
            </a:p>
          </p:txBody>
        </p:sp>
        <p:sp>
          <p:nvSpPr>
            <p:cNvPr id="14" name="Freeform 13"/>
            <p:cNvSpPr/>
            <p:nvPr/>
          </p:nvSpPr>
          <p:spPr>
            <a:xfrm>
              <a:off x="2117035" y="4065104"/>
              <a:ext cx="526774" cy="775253"/>
            </a:xfrm>
            <a:custGeom>
              <a:avLst/>
              <a:gdLst>
                <a:gd name="connsiteX0" fmla="*/ 526774 w 526774"/>
                <a:gd name="connsiteY0" fmla="*/ 775253 h 775253"/>
                <a:gd name="connsiteX1" fmla="*/ 387626 w 526774"/>
                <a:gd name="connsiteY1" fmla="*/ 168966 h 775253"/>
                <a:gd name="connsiteX2" fmla="*/ 168965 w 526774"/>
                <a:gd name="connsiteY2" fmla="*/ 447261 h 775253"/>
                <a:gd name="connsiteX3" fmla="*/ 0 w 526774"/>
                <a:gd name="connsiteY3" fmla="*/ 0 h 77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6774" h="775253">
                  <a:moveTo>
                    <a:pt x="526774" y="775253"/>
                  </a:moveTo>
                  <a:cubicBezTo>
                    <a:pt x="487017" y="499442"/>
                    <a:pt x="447261" y="223631"/>
                    <a:pt x="387626" y="168966"/>
                  </a:cubicBezTo>
                  <a:cubicBezTo>
                    <a:pt x="327991" y="114301"/>
                    <a:pt x="233569" y="475422"/>
                    <a:pt x="168965" y="447261"/>
                  </a:cubicBezTo>
                  <a:cubicBezTo>
                    <a:pt x="104361" y="419100"/>
                    <a:pt x="52180" y="209550"/>
                    <a:pt x="0" y="0"/>
                  </a:cubicBezTo>
                </a:path>
              </a:pathLst>
            </a:custGeom>
            <a:noFill/>
            <a:ln w="38100">
              <a:solidFill>
                <a:srgbClr val="00B0F0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73598" y="3122126"/>
              <a:ext cx="180743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 smtClean="0">
                  <a:ln w="12700">
                    <a:solidFill>
                      <a:sysClr val="windowText" lastClr="000000"/>
                    </a:solidFill>
                  </a:ln>
                  <a:solidFill>
                    <a:srgbClr val="00B0F0"/>
                  </a:solidFill>
                </a:rPr>
                <a:t>Visible bone</a:t>
              </a:r>
              <a:endParaRPr lang="en-US" sz="3200" b="1" dirty="0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</a:endParaRPr>
            </a:p>
          </p:txBody>
        </p:sp>
        <p:sp>
          <p:nvSpPr>
            <p:cNvPr id="17" name="Freeform 16"/>
            <p:cNvSpPr/>
            <p:nvPr/>
          </p:nvSpPr>
          <p:spPr>
            <a:xfrm>
              <a:off x="3071047" y="3876261"/>
              <a:ext cx="498049" cy="983974"/>
            </a:xfrm>
            <a:custGeom>
              <a:avLst/>
              <a:gdLst>
                <a:gd name="connsiteX0" fmla="*/ 437466 w 498049"/>
                <a:gd name="connsiteY0" fmla="*/ 983974 h 983974"/>
                <a:gd name="connsiteX1" fmla="*/ 144 w 498049"/>
                <a:gd name="connsiteY1" fmla="*/ 417443 h 983974"/>
                <a:gd name="connsiteX2" fmla="*/ 477223 w 498049"/>
                <a:gd name="connsiteY2" fmla="*/ 427382 h 983974"/>
                <a:gd name="connsiteX3" fmla="*/ 367892 w 498049"/>
                <a:gd name="connsiteY3" fmla="*/ 0 h 98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049" h="983974">
                  <a:moveTo>
                    <a:pt x="437466" y="983974"/>
                  </a:moveTo>
                  <a:cubicBezTo>
                    <a:pt x="215492" y="747091"/>
                    <a:pt x="-6482" y="510208"/>
                    <a:pt x="144" y="417443"/>
                  </a:cubicBezTo>
                  <a:cubicBezTo>
                    <a:pt x="6770" y="324678"/>
                    <a:pt x="415932" y="496956"/>
                    <a:pt x="477223" y="427382"/>
                  </a:cubicBezTo>
                  <a:cubicBezTo>
                    <a:pt x="538514" y="357808"/>
                    <a:pt x="453203" y="178904"/>
                    <a:pt x="367892" y="0"/>
                  </a:cubicBezTo>
                </a:path>
              </a:pathLst>
            </a:custGeom>
            <a:noFill/>
            <a:ln w="38100">
              <a:solidFill>
                <a:srgbClr val="18EE2C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>
              <a:spLocks noChangeAspect="1"/>
            </p:cNvSpPr>
            <p:nvPr/>
          </p:nvSpPr>
          <p:spPr>
            <a:xfrm>
              <a:off x="2950779" y="2862906"/>
              <a:ext cx="180743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 smtClean="0">
                  <a:ln w="12700">
                    <a:solidFill>
                      <a:sysClr val="windowText" lastClr="000000"/>
                    </a:solidFill>
                  </a:ln>
                  <a:solidFill>
                    <a:srgbClr val="18EE2C"/>
                  </a:solidFill>
                </a:rPr>
                <a:t>Invisible bone</a:t>
              </a:r>
              <a:endParaRPr lang="en-US" sz="3200" b="1" dirty="0">
                <a:ln w="12700">
                  <a:solidFill>
                    <a:sysClr val="windowText" lastClr="000000"/>
                  </a:solidFill>
                </a:ln>
                <a:solidFill>
                  <a:srgbClr val="18EE2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366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114800" cy="4830763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smtClean="0"/>
              <a:t>Create surface visualizations of scoliotic spines from transverse process locations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7</a:t>
            </a:fld>
            <a:r>
              <a:rPr lang="en-US" smtClean="0"/>
              <a:t> -</a:t>
            </a:r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4572000" y="1348580"/>
            <a:ext cx="3810000" cy="4724401"/>
            <a:chOff x="4572000" y="1348580"/>
            <a:chExt cx="3810000" cy="4724401"/>
          </a:xfrm>
        </p:grpSpPr>
        <p:pic>
          <p:nvPicPr>
            <p:cNvPr id="6" name="Content Placeholder 10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65" t="1" r="33823" b="857"/>
            <a:stretch/>
          </p:blipFill>
          <p:spPr>
            <a:xfrm>
              <a:off x="4572000" y="1348580"/>
              <a:ext cx="1981200" cy="4724401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765" r="31883"/>
            <a:stretch/>
          </p:blipFill>
          <p:spPr>
            <a:xfrm>
              <a:off x="6477000" y="1348580"/>
              <a:ext cx="1905000" cy="47212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681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3810000" cy="4830763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smtClean="0"/>
              <a:t>A method for warping a healthy-shaped model to patients’ transverse processes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8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04" t="5041" r="31898" b="8758"/>
          <a:stretch/>
        </p:blipFill>
        <p:spPr>
          <a:xfrm>
            <a:off x="5031111" y="1748632"/>
            <a:ext cx="2477520" cy="4374357"/>
          </a:xfrm>
          <a:prstGeom prst="rect">
            <a:avLst/>
          </a:prstGeom>
        </p:spPr>
      </p:pic>
      <p:pic>
        <p:nvPicPr>
          <p:cNvPr id="9" name="Content Placeholder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65" t="1" r="33823" b="857"/>
          <a:stretch/>
        </p:blipFill>
        <p:spPr>
          <a:xfrm>
            <a:off x="4572000" y="1748865"/>
            <a:ext cx="1835641" cy="43772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65" r="31883"/>
          <a:stretch/>
        </p:blipFill>
        <p:spPr>
          <a:xfrm>
            <a:off x="6407641" y="1748632"/>
            <a:ext cx="1767157" cy="437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28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4.07407E-6 L 0.10642 0.0002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1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4.44444E-6 L -0.09531 0.0004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74" y="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267200" cy="4830763"/>
          </a:xfrm>
        </p:spPr>
        <p:txBody>
          <a:bodyPr anchor="ctr">
            <a:normAutofit/>
          </a:bodyPr>
          <a:lstStyle/>
          <a:p>
            <a:pPr>
              <a:spcAft>
                <a:spcPts val="3000"/>
              </a:spcAft>
            </a:pPr>
            <a:r>
              <a:rPr lang="en-US" dirty="0" smtClean="0"/>
              <a:t>Anchor point locations calculated from landmark locations</a:t>
            </a:r>
          </a:p>
          <a:p>
            <a:pPr>
              <a:spcAft>
                <a:spcPts val="3000"/>
              </a:spcAft>
            </a:pPr>
            <a:r>
              <a:rPr lang="en-US" dirty="0"/>
              <a:t>Anchor points offset towards anterior anatomy of vertebrae from landmarks</a:t>
            </a:r>
          </a:p>
          <a:p>
            <a:pPr>
              <a:spcAft>
                <a:spcPts val="3000"/>
              </a:spcAft>
            </a:pP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9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42" r="31699"/>
          <a:stretch/>
        </p:blipFill>
        <p:spPr>
          <a:xfrm>
            <a:off x="5410200" y="1295400"/>
            <a:ext cx="2174522" cy="48926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4" r="6384"/>
          <a:stretch/>
        </p:blipFill>
        <p:spPr>
          <a:xfrm>
            <a:off x="4952998" y="1676402"/>
            <a:ext cx="3505201" cy="34923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4" r="6384"/>
          <a:stretch/>
        </p:blipFill>
        <p:spPr>
          <a:xfrm>
            <a:off x="4953000" y="1676400"/>
            <a:ext cx="3505200" cy="349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55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2901</TotalTime>
  <Words>723</Words>
  <Application>Microsoft Office PowerPoint</Application>
  <PresentationFormat>On-screen Show (4:3)</PresentationFormat>
  <Paragraphs>107</Paragraphs>
  <Slides>19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Visualization of scoliotic  spine using ultrasound-accessible  skeletal landmarks</vt:lpstr>
      <vt:lpstr>Introduction - Scoliosis</vt:lpstr>
      <vt:lpstr>Introduction - Assessment</vt:lpstr>
      <vt:lpstr>Introduction – Tracked Ultrasound</vt:lpstr>
      <vt:lpstr>Introduction – Tracked Ultrasound</vt:lpstr>
      <vt:lpstr>Problem Description</vt:lpstr>
      <vt:lpstr>Objective</vt:lpstr>
      <vt:lpstr>Contribution</vt:lpstr>
      <vt:lpstr>Methods</vt:lpstr>
      <vt:lpstr>Methods</vt:lpstr>
      <vt:lpstr>Methods</vt:lpstr>
      <vt:lpstr>Methods</vt:lpstr>
      <vt:lpstr>Results</vt:lpstr>
      <vt:lpstr>Results</vt:lpstr>
      <vt:lpstr>Results</vt:lpstr>
      <vt:lpstr>Results</vt:lpstr>
      <vt:lpstr>Conclusions</vt:lpstr>
      <vt:lpstr>Thank you! Questions?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Paweena U-Thainual</dc:creator>
  <cp:lastModifiedBy>Benjamin Church</cp:lastModifiedBy>
  <cp:revision>135</cp:revision>
  <dcterms:created xsi:type="dcterms:W3CDTF">2013-01-28T22:14:32Z</dcterms:created>
  <dcterms:modified xsi:type="dcterms:W3CDTF">2017-02-03T02:43:59Z</dcterms:modified>
</cp:coreProperties>
</file>

<file path=docProps/thumbnail.jpeg>
</file>